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AD22B2-2B2C-424D-90E6-C6C9186A59F2}" type="datetimeFigureOut">
              <a:rPr lang="pt-BR" smtClean="0"/>
              <a:t>06/02/2014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18EECD-966A-4C00-A553-1FED9B4D4D2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32000">
              <a:schemeClr val="bg2">
                <a:tint val="83000"/>
                <a:satMod val="320000"/>
                <a:lumMod val="38000"/>
                <a:lumOff val="62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851648" cy="18288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pt-BR" sz="88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COGEMAS  2013</a:t>
            </a:r>
            <a:endParaRPr lang="pt-BR" sz="88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82468"/>
            <a:ext cx="2186584" cy="5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Reunião MDS e Colegiado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pt-BR" dirty="0">
                <a:latin typeface="Calibri" pitchFamily="34" charset="0"/>
              </a:rPr>
              <a:t>Articulação com o MDS para a avaliação de 2013 e a </a:t>
            </a:r>
            <a:r>
              <a:rPr lang="pt-BR" dirty="0" err="1">
                <a:latin typeface="Calibri" pitchFamily="34" charset="0"/>
              </a:rPr>
              <a:t>pactuação</a:t>
            </a:r>
            <a:r>
              <a:rPr lang="pt-BR" dirty="0">
                <a:latin typeface="Calibri" pitchFamily="34" charset="0"/>
              </a:rPr>
              <a:t> para 2014 do Programa Nacional de Acesso ao Ensino Técnico e Emprego – PRONATEC, Um total de 622 municípios aderiu ao Programa sendo que 430 já o executam. O encontro foi realizado a pedido do Colegiado à Comissão de Participação Popular da Assembleia Legislativa de Minas Gerais. Participaram também do debate o “Sistema S”(</a:t>
            </a:r>
            <a:r>
              <a:rPr lang="pt-BR" dirty="0" err="1">
                <a:latin typeface="Calibri" pitchFamily="34" charset="0"/>
              </a:rPr>
              <a:t>Sest</a:t>
            </a:r>
            <a:r>
              <a:rPr lang="pt-BR" dirty="0">
                <a:latin typeface="Calibri" pitchFamily="34" charset="0"/>
              </a:rPr>
              <a:t>, </a:t>
            </a:r>
            <a:r>
              <a:rPr lang="pt-BR" dirty="0" err="1">
                <a:latin typeface="Calibri" pitchFamily="34" charset="0"/>
              </a:rPr>
              <a:t>Senat</a:t>
            </a:r>
            <a:r>
              <a:rPr lang="pt-BR" dirty="0">
                <a:latin typeface="Calibri" pitchFamily="34" charset="0"/>
              </a:rPr>
              <a:t>, Senac, Senai e </a:t>
            </a:r>
            <a:r>
              <a:rPr lang="pt-BR" dirty="0" err="1">
                <a:latin typeface="Calibri" pitchFamily="34" charset="0"/>
              </a:rPr>
              <a:t>Senar</a:t>
            </a:r>
            <a:r>
              <a:rPr lang="pt-BR" dirty="0">
                <a:latin typeface="Calibri" pitchFamily="34" charset="0"/>
              </a:rPr>
              <a:t>), o Instituto Federal de Educação e Tecnologia(IFMG) e a Universidade Federal de Viçosa, que oferecem cursos do PRONATEC em todo o Estado.</a:t>
            </a:r>
          </a:p>
          <a:p>
            <a:pPr algn="just"/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dirty="0">
                <a:latin typeface="Calibri" pitchFamily="34" charset="0"/>
              </a:rPr>
              <a:t>Nós do Colegiado de Gestores Municipais de Assistência Social do Estado de Minas Gerais, sabemos dos desafios para 2014, e vislumbramos possibilidades reais de avanços em especial na expansão dos serviços e no aumento do patamar de sua cobertura; Na qualidade do serviço cada vez mais requerida dos nossos usuários, na formação continuada das nossas equipes que devemos assegurar e na redução progressiva das desigualdades regionais do nosso Estado.</a:t>
            </a:r>
          </a:p>
          <a:p>
            <a:pPr algn="just"/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138466" cy="2605940"/>
          </a:xfrm>
        </p:spPr>
      </p:pic>
      <p:pic>
        <p:nvPicPr>
          <p:cNvPr id="1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268761"/>
            <a:ext cx="4081399" cy="273581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92791" y="807095"/>
            <a:ext cx="432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Debates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NobSuas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Montes Claros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292080" y="3179507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Debates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NobSuas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Passos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Encontro Estadual da </a:t>
            </a:r>
            <a:r>
              <a:rPr lang="pt-BR" dirty="0" err="1" smtClean="0"/>
              <a:t>NobSuas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637367" cy="4480223"/>
          </a:xfrm>
        </p:spPr>
      </p:pic>
    </p:spTree>
    <p:extLst>
      <p:ext uri="{BB962C8B-B14F-4D97-AF65-F5344CB8AC3E}">
        <p14:creationId xmlns:p14="http://schemas.microsoft.com/office/powerpoint/2010/main" val="1987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89" y="692696"/>
            <a:ext cx="8928992" cy="1066800"/>
          </a:xfrm>
        </p:spPr>
        <p:txBody>
          <a:bodyPr>
            <a:noAutofit/>
          </a:bodyPr>
          <a:lstStyle/>
          <a:p>
            <a:r>
              <a:rPr lang="pt-BR" sz="3500" dirty="0" smtClean="0"/>
              <a:t>ALEMG/CPP/AMM - MDS – FUNAI - COGEMAS</a:t>
            </a:r>
            <a:endParaRPr lang="pt-BR" sz="3500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336030" cy="2215123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09616"/>
            <a:ext cx="3336031" cy="22153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" y="2483683"/>
            <a:ext cx="463056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6" y="1268760"/>
            <a:ext cx="7996246" cy="53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PRONATEC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128792" cy="4662909"/>
          </a:xfrm>
        </p:spPr>
      </p:pic>
    </p:spTree>
    <p:extLst>
      <p:ext uri="{BB962C8B-B14F-4D97-AF65-F5344CB8AC3E}">
        <p14:creationId xmlns:p14="http://schemas.microsoft.com/office/powerpoint/2010/main" val="72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Ordem do Mérito do Legislativo 2013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200800" cy="4729014"/>
          </a:xfrm>
        </p:spPr>
      </p:pic>
    </p:spTree>
    <p:extLst>
      <p:ext uri="{BB962C8B-B14F-4D97-AF65-F5344CB8AC3E}">
        <p14:creationId xmlns:p14="http://schemas.microsoft.com/office/powerpoint/2010/main" val="37780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spcAft>
                <a:spcPts val="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Endereço: Avenida Amazonas, 558 /5° andar-Centro. 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  <a:p>
            <a:pPr marL="109728" indent="0" algn="ctr">
              <a:spcAft>
                <a:spcPts val="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Belo 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Horizonte-MG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; CEP:30.180-001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  <a:p>
            <a:pPr marL="109728" indent="0" algn="ctr">
              <a:spcAft>
                <a:spcPts val="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Cnpj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: 05.532.987/0001-09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  <a:p>
            <a:pPr marL="109728" indent="0" algn="ctr">
              <a:spcAft>
                <a:spcPts val="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Tel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: (31) 3270.3615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  <a:p>
            <a:pPr marL="109728" indent="0" algn="ctr">
              <a:spcAft>
                <a:spcPts val="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	E-mail: cogemas_mg@yahoo.com.br	 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  <a:p>
            <a:pPr marL="109728" indent="0" algn="ctr">
              <a:buNone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Nosso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/>
              </a:rPr>
              <a:t>site: www.cogemasmg.org.br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pt-BR" sz="3200" dirty="0">
                <a:latin typeface="Calibri" pitchFamily="34" charset="0"/>
              </a:rPr>
              <a:t>Neste ano reforçamos os mecanismos de gestão para a erradicação da pobreza extrema através do aumento da transferência de renda via BPC e PBF, e conseguimos articular importantes ações com o MDS para a inclusão produtiva dos beneficiários do Programa Bolsa Família e </a:t>
            </a:r>
            <a:r>
              <a:rPr lang="pt-BR" sz="3200" dirty="0" err="1">
                <a:latin typeface="Calibri" pitchFamily="34" charset="0"/>
              </a:rPr>
              <a:t>CadÚnico</a:t>
            </a:r>
            <a:r>
              <a:rPr lang="pt-BR" sz="3200" dirty="0">
                <a:latin typeface="Calibri" pitchFamily="34" charset="0"/>
              </a:rPr>
              <a:t>, através do </a:t>
            </a:r>
            <a:r>
              <a:rPr lang="pt-BR" sz="3200" dirty="0" err="1">
                <a:latin typeface="Calibri" pitchFamily="34" charset="0"/>
              </a:rPr>
              <a:t>Pronatec</a:t>
            </a:r>
            <a:r>
              <a:rPr lang="pt-BR" sz="3200" dirty="0">
                <a:latin typeface="Calibri" pitchFamily="34" charset="0"/>
              </a:rPr>
              <a:t> Brasil Sem Miséria em Minas Gerais. Outros avanços significativos para a gestão da política publica contaram com a participação do Cogemas/MG foram: </a:t>
            </a:r>
          </a:p>
          <a:p>
            <a:pPr algn="just"/>
            <a:endParaRPr lang="pt-BR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2160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pt-BR" dirty="0">
                <a:latin typeface="Calibri" pitchFamily="34" charset="0"/>
              </a:rPr>
              <a:t>O Colegiado de Gestores Municipais do Estado de Minas Gerais, cumprindo o seu papel de órgão articulador dos gestores, técnicos e profissionais da Assistência Social, junto aos municípios, instâncias participativas e democráticas, avalia como positivo o ano de 2013</a:t>
            </a:r>
            <a:r>
              <a:rPr lang="pt-BR" dirty="0" smtClean="0">
                <a:latin typeface="Calibri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pt-BR" dirty="0">
                <a:latin typeface="Calibri" pitchFamily="34" charset="0"/>
              </a:rPr>
              <a:t>A contribuição na realização do encontro regional Sudeste logo em março de 2013 que abriu o ano de trabalhos nos debates rumo à qualidade de serviços ofertados, com o compartilhamento das experiências exitosas entre os três entes federativos.</a:t>
            </a:r>
          </a:p>
          <a:p>
            <a:pPr marL="109728" indent="0" algn="just">
              <a:buNone/>
            </a:pPr>
            <a:endParaRPr lang="pt-BR" dirty="0">
              <a:latin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46306"/>
            <a:ext cx="6923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Encontro Regional / Sudeste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Debates regionais </a:t>
            </a:r>
            <a:r>
              <a:rPr lang="pt-BR" dirty="0" err="1" smtClean="0"/>
              <a:t>NobSuas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/>
          <a:lstStyle/>
          <a:p>
            <a:pPr marL="109728" indent="0" algn="just">
              <a:buNone/>
            </a:pPr>
            <a:r>
              <a:rPr lang="pt-BR" dirty="0">
                <a:latin typeface="Calibri" pitchFamily="34" charset="0"/>
              </a:rPr>
              <a:t>A disposição de contribuir para a melhoria e o entendimento da nova </a:t>
            </a:r>
            <a:r>
              <a:rPr lang="pt-BR" dirty="0" err="1">
                <a:latin typeface="Calibri" pitchFamily="34" charset="0"/>
              </a:rPr>
              <a:t>Nob</a:t>
            </a:r>
            <a:r>
              <a:rPr lang="pt-BR" dirty="0">
                <a:latin typeface="Calibri" pitchFamily="34" charset="0"/>
              </a:rPr>
              <a:t> Suas ensejou a realização das rodadas de debates públicos em cinco regiões de Minas culminando com a grande final em Belo Horizonte. Um espaço de capacitação e articulação da rede de atores do SUAS durante o primeiro semestre de 2013 - O Colegiado participou de todas elas.</a:t>
            </a:r>
          </a:p>
          <a:p>
            <a:pPr algn="just"/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12968" cy="1066800"/>
          </a:xfrm>
        </p:spPr>
        <p:txBody>
          <a:bodyPr>
            <a:noAutofit/>
          </a:bodyPr>
          <a:lstStyle/>
          <a:p>
            <a:r>
              <a:rPr lang="pt-BR" sz="3800" dirty="0" smtClean="0"/>
              <a:t>Reuniões de Capacitação do COGEMAS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373616" cy="47297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t-BR" sz="3200" dirty="0">
                <a:latin typeface="Calibri" pitchFamily="34" charset="0"/>
              </a:rPr>
              <a:t>Debates importantes foram realizados em parceria com o MDS e a SEDESE/MG no intuito de capacitar, qualificar os trabalhadores e </a:t>
            </a:r>
            <a:r>
              <a:rPr lang="pt-BR" sz="3200" dirty="0" smtClean="0">
                <a:latin typeface="Calibri" pitchFamily="34" charset="0"/>
              </a:rPr>
              <a:t>gestores.</a:t>
            </a:r>
          </a:p>
          <a:p>
            <a:pPr marL="109728" indent="0">
              <a:buNone/>
            </a:pPr>
            <a:r>
              <a:rPr lang="pt-BR" sz="3200" dirty="0" smtClean="0">
                <a:latin typeface="Calibri" pitchFamily="34" charset="0"/>
              </a:rPr>
              <a:t>A </a:t>
            </a:r>
            <a:r>
              <a:rPr lang="pt-BR" sz="3200" dirty="0">
                <a:latin typeface="Calibri" pitchFamily="34" charset="0"/>
              </a:rPr>
              <a:t>interlocução com o MDS tornou possível a vinda a Minas de técnicos, diretores e gestores do Ministério bem como várias reuniões de capacitação em Brasília com temas como:</a:t>
            </a:r>
          </a:p>
          <a:p>
            <a:endParaRPr lang="pt-BR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3200" dirty="0" smtClean="0">
                <a:latin typeface="Calibri" pitchFamily="34" charset="0"/>
              </a:rPr>
              <a:t>* O </a:t>
            </a:r>
            <a:r>
              <a:rPr lang="pt-BR" sz="3200" dirty="0">
                <a:latin typeface="Calibri" pitchFamily="34" charset="0"/>
              </a:rPr>
              <a:t>Pacto de Aprimoramento do SUAS</a:t>
            </a:r>
            <a:r>
              <a:rPr lang="pt-BR" sz="3200" dirty="0" smtClean="0">
                <a:latin typeface="Calibri" pitchFamily="34" charset="0"/>
              </a:rPr>
              <a:t>;</a:t>
            </a:r>
          </a:p>
          <a:p>
            <a:pPr marL="109728" indent="0">
              <a:buNone/>
            </a:pPr>
            <a:r>
              <a:rPr lang="pt-BR" sz="3200" dirty="0" smtClean="0">
                <a:latin typeface="Calibri" pitchFamily="34" charset="0"/>
              </a:rPr>
              <a:t>* </a:t>
            </a:r>
            <a:r>
              <a:rPr lang="pt-BR" sz="3200" dirty="0">
                <a:latin typeface="Calibri" pitchFamily="34" charset="0"/>
              </a:rPr>
              <a:t>O Reordenamento do Serviço de Convivência e </a:t>
            </a:r>
            <a:r>
              <a:rPr lang="pt-BR" sz="3200" dirty="0" smtClean="0">
                <a:latin typeface="Calibri" pitchFamily="34" charset="0"/>
              </a:rPr>
              <a:t>  Fortalecimento </a:t>
            </a:r>
            <a:r>
              <a:rPr lang="pt-BR" sz="3200" dirty="0">
                <a:latin typeface="Calibri" pitchFamily="34" charset="0"/>
              </a:rPr>
              <a:t>de Vínculos;</a:t>
            </a:r>
          </a:p>
          <a:p>
            <a:pPr marL="109728" lvl="0" indent="0">
              <a:buNone/>
            </a:pPr>
            <a:r>
              <a:rPr lang="pt-BR" sz="3200" dirty="0">
                <a:latin typeface="Calibri" pitchFamily="34" charset="0"/>
              </a:rPr>
              <a:t>* Reordenamento do Serviço de Proteção Social Especial; </a:t>
            </a:r>
          </a:p>
          <a:p>
            <a:pPr marL="109728" lvl="0" indent="0">
              <a:buNone/>
            </a:pPr>
            <a:r>
              <a:rPr lang="pt-BR" sz="3200" dirty="0">
                <a:latin typeface="Calibri" pitchFamily="34" charset="0"/>
              </a:rPr>
              <a:t>* O Cadastro Nacional de Entidades Sócio-Assistenciais;</a:t>
            </a:r>
          </a:p>
          <a:p>
            <a:pPr marL="109728" lvl="0" indent="0">
              <a:buNone/>
            </a:pPr>
            <a:r>
              <a:rPr lang="pt-BR" sz="3200" dirty="0">
                <a:latin typeface="Calibri" pitchFamily="34" charset="0"/>
              </a:rPr>
              <a:t>* Implantação da Vigilância Sócio-Assistencial.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763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Conferências e </a:t>
            </a:r>
            <a:r>
              <a:rPr lang="pt-BR" dirty="0" err="1" smtClean="0"/>
              <a:t>Pré</a:t>
            </a:r>
            <a:r>
              <a:rPr lang="pt-BR" dirty="0" smtClean="0"/>
              <a:t>-conferências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pt-BR" sz="3200" dirty="0">
                <a:latin typeface="Calibri" pitchFamily="34" charset="0"/>
              </a:rPr>
              <a:t>A participação em várias </a:t>
            </a:r>
            <a:r>
              <a:rPr lang="pt-BR" sz="3200" dirty="0" err="1">
                <a:latin typeface="Calibri" pitchFamily="34" charset="0"/>
              </a:rPr>
              <a:t>pré</a:t>
            </a:r>
            <a:r>
              <a:rPr lang="pt-BR" sz="3200" dirty="0">
                <a:latin typeface="Calibri" pitchFamily="34" charset="0"/>
              </a:rPr>
              <a:t>-conferências e conferências em vários municípios de Minas Gerais foi oportunidade de avaliar e conferir a efetividade das políticas de assistência social bem como de discutir o papel de cada ente federativo na arena institucional, no território e na oferta dos serviços, culminando com a participação do colegiado na X Conferência Nacional de Assistência Social em Brasília.</a:t>
            </a:r>
          </a:p>
          <a:p>
            <a:pPr algn="just"/>
            <a:endParaRPr lang="pt-BR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Relação Institucional e Parcerias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pt-BR" sz="2900" dirty="0">
                <a:latin typeface="Calibri" pitchFamily="34" charset="0"/>
              </a:rPr>
              <a:t>Também encontros importantes no âmbito do estado foram realizados para debater e encaminhar soluções e providencias inadiáveis para as populações indígenas no âmbito do SUAS como a discussão via comissão de participação popular reunindo o MDS, a FUNAI e a SEDESE/MG, e também reuniões com a AMM-Associação Mineira dos Municípios com o objetivo de discutir uma melhores condições de trabalho para os servidores municipais.</a:t>
            </a:r>
          </a:p>
          <a:p>
            <a:endParaRPr lang="pt-BR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Emendas ao PPAG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/>
          <a:lstStyle/>
          <a:p>
            <a:pPr marL="109728" indent="0" algn="just">
              <a:buNone/>
            </a:pPr>
            <a:r>
              <a:rPr lang="pt-BR" dirty="0">
                <a:latin typeface="Calibri" pitchFamily="34" charset="0"/>
              </a:rPr>
              <a:t>O Colegiado de Gestores também apresentou emendas via CPP (Comissão de Participação Popular) ao PPAG do Estado para aumento do cofinanciamento da proteção social especial em recursos e em equipamentos.</a:t>
            </a:r>
          </a:p>
          <a:p>
            <a:pPr algn="just"/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</TotalTime>
  <Words>739</Words>
  <Application>Microsoft Office PowerPoint</Application>
  <PresentationFormat>Apresentação na tela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Urbano</vt:lpstr>
      <vt:lpstr>COGEMAS  2013</vt:lpstr>
      <vt:lpstr>Apresentação do PowerPoint</vt:lpstr>
      <vt:lpstr>Apresentação do PowerPoint</vt:lpstr>
      <vt:lpstr>Debates regionais NobSuas</vt:lpstr>
      <vt:lpstr>Reuniões de Capacitação do COGEMAS</vt:lpstr>
      <vt:lpstr>Apresentação do PowerPoint</vt:lpstr>
      <vt:lpstr>Conferências e Pré-conferências</vt:lpstr>
      <vt:lpstr>Relação Institucional e Parcerias</vt:lpstr>
      <vt:lpstr>Emendas ao PPAG</vt:lpstr>
      <vt:lpstr>Reunião MDS e Colegiado</vt:lpstr>
      <vt:lpstr>Apresentação do PowerPoint</vt:lpstr>
      <vt:lpstr>Apresentação do PowerPoint</vt:lpstr>
      <vt:lpstr>Encontro Estadual da NobSuas</vt:lpstr>
      <vt:lpstr>ALEMG/CPP/AMM - MDS – FUNAI - COGEMAS</vt:lpstr>
      <vt:lpstr>Apresentação do PowerPoint</vt:lpstr>
      <vt:lpstr>PRONATEC</vt:lpstr>
      <vt:lpstr>Ordem do Mérito do Legislativo 2013</vt:lpstr>
      <vt:lpstr>Obrigado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Paula Nunes</dc:creator>
  <cp:lastModifiedBy>Luciana Paula Nunes</cp:lastModifiedBy>
  <cp:revision>9</cp:revision>
  <dcterms:created xsi:type="dcterms:W3CDTF">2014-02-06T13:39:46Z</dcterms:created>
  <dcterms:modified xsi:type="dcterms:W3CDTF">2014-02-06T15:23:24Z</dcterms:modified>
</cp:coreProperties>
</file>